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20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F607B61-6905-49FA-9659-AB80C2B4B8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FD4EA69-B045-402B-BDB0-D04ACBD633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6A0FD4B-C6F5-4E10-923B-E56EA4A27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B362A-8D3E-42B2-B9E4-BFB056CE7226}" type="datetimeFigureOut">
              <a:rPr lang="pl-PL" smtClean="0"/>
              <a:t>25.06.2020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18C8B41-2C21-4710-AF09-E672491F8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F91DF85-102D-46A5-B6C9-1A8604A4B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62CD-4355-411A-93FE-3222A436C1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35492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B20ABAF-CDC2-4EF4-91FB-080A34C64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656086CE-90BF-47E2-B7E7-ECA0FD4CCD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366C24B-ABF4-4B5C-B837-0692AB63C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B362A-8D3E-42B2-B9E4-BFB056CE7226}" type="datetimeFigureOut">
              <a:rPr lang="pl-PL" smtClean="0"/>
              <a:t>25.06.2020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37A625F-6DEC-4162-884E-A4621CA87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5E95B37-3AAC-4200-86C0-4747B1792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62CD-4355-411A-93FE-3222A436C1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2125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B41DA0E8-0CB9-4C0C-8678-0A80B202D0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6A85A3F2-8AD1-4A24-8C3E-D6D247429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43E90CB-B062-4451-95E8-CFD3BB35D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B362A-8D3E-42B2-B9E4-BFB056CE7226}" type="datetimeFigureOut">
              <a:rPr lang="pl-PL" smtClean="0"/>
              <a:t>25.06.2020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5B5FC98-2D6D-4DE2-B0DC-D42F5E0D2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2AECDFB-2D9A-4B3E-B42D-D3524275A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62CD-4355-411A-93FE-3222A436C1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1815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990D6B-711C-4EAD-8A96-9032B8CA9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2406577-CE79-4714-9FFE-F51517BA7E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53FD042-7A88-477B-8C74-705FA3956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B362A-8D3E-42B2-B9E4-BFB056CE7226}" type="datetimeFigureOut">
              <a:rPr lang="pl-PL" smtClean="0"/>
              <a:t>25.06.2020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4900400-DAC5-45E5-B091-97F73D3F2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3A8B5CF-D9B7-47FD-AB46-DD93FF01F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62CD-4355-411A-93FE-3222A436C1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5569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412AF11-27BB-4B27-8DEF-F6E61FD49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5777473-0A74-47B7-8FAA-CED12D84F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E968F49-CE3C-433C-B147-BAADDEA65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B362A-8D3E-42B2-B9E4-BFB056CE7226}" type="datetimeFigureOut">
              <a:rPr lang="pl-PL" smtClean="0"/>
              <a:t>25.06.2020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D0CBF51-BFFB-47C1-844F-EB173F1B6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14AF3E0-2299-4B8F-A249-296456866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62CD-4355-411A-93FE-3222A436C1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3380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B93321-2B1E-4D7C-91BD-38EFE418F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621BDAA-0E40-46B2-867D-B8F0CA3BE2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826B517-1101-4172-9966-951E0D4A57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28BCCDA-CA4B-4CE8-AA4E-D0BFD66C9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B362A-8D3E-42B2-B9E4-BFB056CE7226}" type="datetimeFigureOut">
              <a:rPr lang="pl-PL" smtClean="0"/>
              <a:t>25.06.2020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8AF0C10-CA4A-4778-8396-41B6AD256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22DF3FD-0F9F-4CD5-BA51-FC96CAA62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62CD-4355-411A-93FE-3222A436C1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5340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17A337-90C0-4A99-BE97-46834327B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D1E045E-31B6-4FF9-8E66-14BA89DD7E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B2F3518-5A0D-4750-9F29-A2C80A4E35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BA7BFC6-709B-4068-B2D6-C6B713250C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DD6B906-D2D8-41D9-A4BA-621C4EEB1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597BC060-6589-4D25-83CE-D9976D63C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B362A-8D3E-42B2-B9E4-BFB056CE7226}" type="datetimeFigureOut">
              <a:rPr lang="pl-PL" smtClean="0"/>
              <a:t>25.06.2020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C0BBBD48-21DA-4730-A9B6-57733DD66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CB6CB15C-8B48-4584-A776-AACAD13A7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62CD-4355-411A-93FE-3222A436C1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2094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2B1988-B4FC-4C77-9222-40D06F10E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5E2EB990-992D-486D-B67E-D1F4C1ED1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B362A-8D3E-42B2-B9E4-BFB056CE7226}" type="datetimeFigureOut">
              <a:rPr lang="pl-PL" smtClean="0"/>
              <a:t>25.06.2020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DFE7BC9E-3145-4EB4-B1FF-E8B8F9E9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54D1330-47CD-44AC-AF89-CCAE7EF68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62CD-4355-411A-93FE-3222A436C1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1528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4A6E747A-A6A4-4399-BB3F-8D551C2AF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B362A-8D3E-42B2-B9E4-BFB056CE7226}" type="datetimeFigureOut">
              <a:rPr lang="pl-PL" smtClean="0"/>
              <a:t>25.06.2020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6C6635F4-2539-4252-9BF7-8DC4D5389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DEAE436-ABDF-4A8E-8BBE-2E14E17F3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62CD-4355-411A-93FE-3222A436C1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6379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54EB062-C987-4302-9FEF-7C2FF6C9F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B5D4DA5-6F08-4F83-B28F-B9D9FB2C38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63404EF-EECE-43EB-849B-184BA74909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9E896B0-6517-4543-88C8-0C46D6FAD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B362A-8D3E-42B2-B9E4-BFB056CE7226}" type="datetimeFigureOut">
              <a:rPr lang="pl-PL" smtClean="0"/>
              <a:t>25.06.2020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8F3A183-0B9E-43CB-BB1E-6850952CB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BCA8213-A938-4384-BE83-0E4B6DA4A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62CD-4355-411A-93FE-3222A436C1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4471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3914BB-912E-4DC0-883A-19903A55D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5107E7B1-B10A-4B39-AE9B-5BA01B41C8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13D8C83-173D-45B8-9125-D1F36F20D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61C066E-2510-4259-A1D4-2BE60CA8A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B362A-8D3E-42B2-B9E4-BFB056CE7226}" type="datetimeFigureOut">
              <a:rPr lang="pl-PL" smtClean="0"/>
              <a:t>25.06.2020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5CF7BB1-F0A1-4549-B8C1-526FD521A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72EF999-158C-4C47-8690-FBB805B83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62CD-4355-411A-93FE-3222A436C1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5315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A6744495-27D5-43F2-9D5E-35E74DCD7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770330D-BF31-4994-BE96-EB92DB04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29821B6-A81B-4596-8891-57E6459625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B362A-8D3E-42B2-B9E4-BFB056CE7226}" type="datetimeFigureOut">
              <a:rPr lang="pl-PL" smtClean="0"/>
              <a:t>25.06.2020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19CD59C-3EF6-4299-9F6C-D9BC0FC9A5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7307F14-59C4-4DBD-AA60-00579183D2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762CD-4355-411A-93FE-3222A436C1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5653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quote.org/wiki/Fryderyk_Chopin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sa/3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s://taglidotme.wordpress.com/2013/06/16/note-notevoli-vi-va-di-ascoltare-il-primo-concerto-per-pianoforte-e-orchestra-in-mi-minore-di-fryderyck-chopin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Cmentarz_P%C3%A8re-Lachaise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International_Chopin_Piano_Competition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763819C-2FE0-45E6-8F7E-E8416A7869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/>
          </a:bodyPr>
          <a:lstStyle/>
          <a:p>
            <a:pPr algn="l"/>
            <a:r>
              <a:rPr lang="pl-PL" dirty="0"/>
              <a:t>Fryderyk Chopin</a:t>
            </a:r>
            <a:endParaRPr lang="pl-PL"/>
          </a:p>
        </p:txBody>
      </p:sp>
      <p:sp>
        <p:nvSpPr>
          <p:cNvPr id="5" name="Podtytuł 4">
            <a:extLst>
              <a:ext uri="{FF2B5EF4-FFF2-40B4-BE49-F238E27FC236}">
                <a16:creationId xmlns:a16="http://schemas.microsoft.com/office/drawing/2014/main" id="{85226C5C-D0F8-4603-8596-D4002051ED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627" y="4750893"/>
            <a:ext cx="4645250" cy="1147863"/>
          </a:xfrm>
        </p:spPr>
        <p:txBody>
          <a:bodyPr anchor="t">
            <a:normAutofit/>
          </a:bodyPr>
          <a:lstStyle/>
          <a:p>
            <a:pPr algn="l"/>
            <a:r>
              <a:rPr lang="pl-PL" sz="2000"/>
              <a:t>Composer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Obraz 6" descr="Obraz zawierający osoba, mężczyzna, siedzi, noszenie&#10;&#10;Opis wygenerowany automatycznie">
            <a:extLst>
              <a:ext uri="{FF2B5EF4-FFF2-40B4-BE49-F238E27FC236}">
                <a16:creationId xmlns:a16="http://schemas.microsoft.com/office/drawing/2014/main" id="{5F0F5F69-B509-4CFD-83CB-4B33562C46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1" b="15758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183B5FE6-32C7-45A4-94A9-3EC23BE3B745}"/>
              </a:ext>
            </a:extLst>
          </p:cNvPr>
          <p:cNvSpPr txBox="1"/>
          <p:nvPr/>
        </p:nvSpPr>
        <p:spPr>
          <a:xfrm>
            <a:off x="10107776" y="6657945"/>
            <a:ext cx="208422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pl-PL" sz="700">
                <a:solidFill>
                  <a:srgbClr val="FFFFFF"/>
                </a:solidFill>
                <a:hlinkClick r:id="rId3" tooltip="https://pl.wikiquote.org/wiki/Fryderyk_Chopi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 zdjęcie</a:t>
            </a:r>
            <a:r>
              <a:rPr lang="pl-PL" sz="700">
                <a:solidFill>
                  <a:srgbClr val="FFFFFF"/>
                </a:solidFill>
              </a:rPr>
              <a:t>, autor: Nieznany autor, licencja: </a:t>
            </a:r>
            <a:r>
              <a:rPr lang="pl-PL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pl-PL" sz="700">
              <a:solidFill>
                <a:srgbClr val="FFFFFF"/>
              </a:solidFill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7CCCAFAD-E789-45DA-B32C-B131A8221687}"/>
              </a:ext>
            </a:extLst>
          </p:cNvPr>
          <p:cNvSpPr txBox="1"/>
          <p:nvPr/>
        </p:nvSpPr>
        <p:spPr>
          <a:xfrm>
            <a:off x="7967616" y="4750893"/>
            <a:ext cx="220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1910-1849</a:t>
            </a:r>
          </a:p>
        </p:txBody>
      </p:sp>
    </p:spTree>
    <p:extLst>
      <p:ext uri="{BB962C8B-B14F-4D97-AF65-F5344CB8AC3E}">
        <p14:creationId xmlns:p14="http://schemas.microsoft.com/office/powerpoint/2010/main" val="4251907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62542EEC-4F7C-4AE2-933E-EAC8EB3FA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66DC38CA-AC31-4F33-BF9F-3F4E95D464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041856" y="3113415"/>
            <a:ext cx="4036334" cy="2387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eaLnBrk="1" fontAlgn="base" hangingPunct="1">
              <a:spcAft>
                <a:spcPct val="0"/>
              </a:spcAft>
              <a:buClrTx/>
              <a:buSzTx/>
              <a:tabLst/>
            </a:pPr>
            <a:br>
              <a:rPr kumimoji="0" lang="en-US" altLang="pl-PL" sz="1800" b="0" i="0" u="none" strike="noStrike" cap="none" normalizeH="0" baseline="0">
                <a:ln>
                  <a:noFill/>
                </a:ln>
                <a:effectLst/>
                <a:latin typeface="+mj-lt"/>
              </a:rPr>
            </a:br>
            <a:endParaRPr kumimoji="0" lang="en-US" altLang="pl-PL" sz="1800" b="0" i="0" u="none" strike="noStrike" cap="none" normalizeH="0" baseline="0">
              <a:ln>
                <a:noFill/>
              </a:ln>
              <a:effectLst/>
              <a:latin typeface="+mj-lt"/>
            </a:endParaRPr>
          </a:p>
          <a:p>
            <a:pPr marL="0" marR="0" lvl="0" indent="0" eaLnBrk="1" fontAlgn="base" hangingPunct="1">
              <a:spcAft>
                <a:spcPct val="0"/>
              </a:spcAft>
              <a:buClrTx/>
              <a:buSzTx/>
              <a:tabLst/>
            </a:pPr>
            <a:r>
              <a:rPr kumimoji="0" lang="en-US" altLang="pl-PL" sz="1800" b="0" i="0" u="none" strike="noStrike" cap="none" normalizeH="0" baseline="0">
                <a:ln>
                  <a:noFill/>
                </a:ln>
                <a:effectLst/>
                <a:latin typeface="+mj-lt"/>
              </a:rPr>
              <a:t>Fryderyk Chopin composed: 57 mazurkas, 19 waltzes, 16 polonaises, 19 nocturnes, 4 ballads, 4 scherzos, 3 piano sonatas, 26 preludes, 27 etudes and many other works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25D13EBD-CF72-4701-BFFA-CDBB15E134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5" name="Picture 5" descr="Najłatwiejszy Chopin - nuty na fortepian - Alenuty.pl księgarnia ...">
            <a:extLst>
              <a:ext uri="{FF2B5EF4-FFF2-40B4-BE49-F238E27FC236}">
                <a16:creationId xmlns:a16="http://schemas.microsoft.com/office/drawing/2014/main" id="{A8D8CAAE-9F3A-40C2-8BC9-1860E3688E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8"/>
          <a:stretch/>
        </p:blipFill>
        <p:spPr bwMode="auto">
          <a:xfrm>
            <a:off x="733507" y="666728"/>
            <a:ext cx="5536001" cy="546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7002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B038771-D755-4F88-8CF5-8F33A732DC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672" y="4007335"/>
            <a:ext cx="6455833" cy="149799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pl-PL" sz="3400" b="0" i="0" u="none" strike="noStrike" kern="1200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He was born on February 22 in Żelazowa Wola. He was the son of Mikołaj and Justyna </a:t>
            </a:r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E26B9EF5-5D92-4AC7-BC55-FC5C4C98E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6199" y="548"/>
            <a:ext cx="4349752" cy="3142889"/>
          </a:xfrm>
          <a:custGeom>
            <a:avLst/>
            <a:gdLst>
              <a:gd name="connsiteX0" fmla="*/ 229420 w 4349752"/>
              <a:gd name="connsiteY0" fmla="*/ 0 h 3142889"/>
              <a:gd name="connsiteX1" fmla="*/ 4120333 w 4349752"/>
              <a:gd name="connsiteY1" fmla="*/ 0 h 3142889"/>
              <a:gd name="connsiteX2" fmla="*/ 4178840 w 4349752"/>
              <a:gd name="connsiteY2" fmla="*/ 121453 h 3142889"/>
              <a:gd name="connsiteX3" fmla="*/ 4349752 w 4349752"/>
              <a:gd name="connsiteY3" fmla="*/ 968013 h 3142889"/>
              <a:gd name="connsiteX4" fmla="*/ 2174876 w 4349752"/>
              <a:gd name="connsiteY4" fmla="*/ 3142889 h 3142889"/>
              <a:gd name="connsiteX5" fmla="*/ 0 w 4349752"/>
              <a:gd name="connsiteY5" fmla="*/ 968013 h 3142889"/>
              <a:gd name="connsiteX6" fmla="*/ 170913 w 4349752"/>
              <a:gd name="connsiteY6" fmla="*/ 121453 h 3142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9752" h="3142889">
                <a:moveTo>
                  <a:pt x="229420" y="0"/>
                </a:moveTo>
                <a:lnTo>
                  <a:pt x="4120333" y="0"/>
                </a:lnTo>
                <a:lnTo>
                  <a:pt x="4178840" y="121453"/>
                </a:lnTo>
                <a:cubicBezTo>
                  <a:pt x="4288894" y="381652"/>
                  <a:pt x="4349752" y="667725"/>
                  <a:pt x="4349752" y="968013"/>
                </a:cubicBezTo>
                <a:cubicBezTo>
                  <a:pt x="4349752" y="2169164"/>
                  <a:pt x="3376027" y="3142889"/>
                  <a:pt x="2174876" y="3142889"/>
                </a:cubicBezTo>
                <a:cubicBezTo>
                  <a:pt x="973725" y="3142889"/>
                  <a:pt x="0" y="2169164"/>
                  <a:pt x="0" y="968013"/>
                </a:cubicBezTo>
                <a:cubicBezTo>
                  <a:pt x="0" y="667725"/>
                  <a:pt x="60858" y="381652"/>
                  <a:pt x="170913" y="12145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F05C5575-0F07-43D0-AE78-81EAA8E67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3759" y="1421356"/>
            <a:ext cx="4538241" cy="5436644"/>
          </a:xfrm>
          <a:custGeom>
            <a:avLst/>
            <a:gdLst>
              <a:gd name="connsiteX0" fmla="*/ 3084645 w 4538241"/>
              <a:gd name="connsiteY0" fmla="*/ 0 h 5436644"/>
              <a:gd name="connsiteX1" fmla="*/ 4285328 w 4538241"/>
              <a:gd name="connsiteY1" fmla="*/ 242407 h 5436644"/>
              <a:gd name="connsiteX2" fmla="*/ 4538241 w 4538241"/>
              <a:gd name="connsiteY2" fmla="*/ 364242 h 5436644"/>
              <a:gd name="connsiteX3" fmla="*/ 4538241 w 4538241"/>
              <a:gd name="connsiteY3" fmla="*/ 5436644 h 5436644"/>
              <a:gd name="connsiteX4" fmla="*/ 1091428 w 4538241"/>
              <a:gd name="connsiteY4" fmla="*/ 5436644 h 5436644"/>
              <a:gd name="connsiteX5" fmla="*/ 903472 w 4538241"/>
              <a:gd name="connsiteY5" fmla="*/ 5265818 h 5436644"/>
              <a:gd name="connsiteX6" fmla="*/ 0 w 4538241"/>
              <a:gd name="connsiteY6" fmla="*/ 3084645 h 5436644"/>
              <a:gd name="connsiteX7" fmla="*/ 3084645 w 4538241"/>
              <a:gd name="connsiteY7" fmla="*/ 0 h 543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8241" h="5436644">
                <a:moveTo>
                  <a:pt x="3084645" y="0"/>
                </a:moveTo>
                <a:cubicBezTo>
                  <a:pt x="3510546" y="0"/>
                  <a:pt x="3916286" y="86315"/>
                  <a:pt x="4285328" y="242407"/>
                </a:cubicBezTo>
                <a:lnTo>
                  <a:pt x="4538241" y="364242"/>
                </a:lnTo>
                <a:lnTo>
                  <a:pt x="4538241" y="5436644"/>
                </a:lnTo>
                <a:lnTo>
                  <a:pt x="1091428" y="5436644"/>
                </a:lnTo>
                <a:lnTo>
                  <a:pt x="903472" y="5265818"/>
                </a:lnTo>
                <a:cubicBezTo>
                  <a:pt x="345261" y="4707608"/>
                  <a:pt x="0" y="3936446"/>
                  <a:pt x="0" y="3084645"/>
                </a:cubicBezTo>
                <a:cubicBezTo>
                  <a:pt x="0" y="1381043"/>
                  <a:pt x="1381043" y="0"/>
                  <a:pt x="308464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1" name="Picture 3" descr="Rodzice Fryderyka Chopina, Justyna i Mikołaj. Ambroży Mieroszewski ...">
            <a:extLst>
              <a:ext uri="{FF2B5EF4-FFF2-40B4-BE49-F238E27FC236}">
                <a16:creationId xmlns:a16="http://schemas.microsoft.com/office/drawing/2014/main" id="{733A4440-681E-48B8-9B4F-4E2DB3EF5F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0" r="2636" b="-2"/>
          <a:stretch/>
        </p:blipFill>
        <p:spPr bwMode="auto">
          <a:xfrm>
            <a:off x="3639395" y="10"/>
            <a:ext cx="4023360" cy="2980230"/>
          </a:xfrm>
          <a:custGeom>
            <a:avLst/>
            <a:gdLst/>
            <a:ahLst/>
            <a:cxnLst/>
            <a:rect l="l" t="t" r="r" b="b"/>
            <a:pathLst>
              <a:path w="4023360" h="2980240">
                <a:moveTo>
                  <a:pt x="248676" y="0"/>
                </a:moveTo>
                <a:lnTo>
                  <a:pt x="3774684" y="0"/>
                </a:lnTo>
                <a:lnTo>
                  <a:pt x="3780561" y="9674"/>
                </a:lnTo>
                <a:cubicBezTo>
                  <a:pt x="3935405" y="294716"/>
                  <a:pt x="4023360" y="621366"/>
                  <a:pt x="4023360" y="968560"/>
                </a:cubicBezTo>
                <a:cubicBezTo>
                  <a:pt x="4023360" y="2079580"/>
                  <a:pt x="3122700" y="2980240"/>
                  <a:pt x="2011680" y="2980240"/>
                </a:cubicBezTo>
                <a:cubicBezTo>
                  <a:pt x="900660" y="2980240"/>
                  <a:pt x="0" y="2079580"/>
                  <a:pt x="0" y="968560"/>
                </a:cubicBezTo>
                <a:cubicBezTo>
                  <a:pt x="0" y="621366"/>
                  <a:pt x="87955" y="294716"/>
                  <a:pt x="242799" y="967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3" descr="Obraz zawierający osoba, mężczyzna, odzież, krawat&#10;&#10;Opis wygenerowany automatycznie">
            <a:extLst>
              <a:ext uri="{FF2B5EF4-FFF2-40B4-BE49-F238E27FC236}">
                <a16:creationId xmlns:a16="http://schemas.microsoft.com/office/drawing/2014/main" id="{A023EE6C-506E-40BE-89EC-1E48688235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5994" r="12497" b="3"/>
          <a:stretch/>
        </p:blipFill>
        <p:spPr>
          <a:xfrm>
            <a:off x="7816897" y="1584494"/>
            <a:ext cx="4375105" cy="5273507"/>
          </a:xfrm>
          <a:custGeom>
            <a:avLst/>
            <a:gdLst/>
            <a:ahLst/>
            <a:cxnLst/>
            <a:rect l="l" t="t" r="r" b="b"/>
            <a:pathLst>
              <a:path w="4375105" h="5273507">
                <a:moveTo>
                  <a:pt x="2921508" y="0"/>
                </a:moveTo>
                <a:cubicBezTo>
                  <a:pt x="3425728" y="0"/>
                  <a:pt x="3900114" y="127735"/>
                  <a:pt x="4314072" y="352611"/>
                </a:cubicBezTo>
                <a:lnTo>
                  <a:pt x="4375105" y="389689"/>
                </a:lnTo>
                <a:lnTo>
                  <a:pt x="4375105" y="5273507"/>
                </a:lnTo>
                <a:lnTo>
                  <a:pt x="1193705" y="5273507"/>
                </a:lnTo>
                <a:lnTo>
                  <a:pt x="1063158" y="5175886"/>
                </a:lnTo>
                <a:cubicBezTo>
                  <a:pt x="413861" y="4640038"/>
                  <a:pt x="0" y="3829104"/>
                  <a:pt x="0" y="2921508"/>
                </a:cubicBezTo>
                <a:cubicBezTo>
                  <a:pt x="0" y="1308004"/>
                  <a:pt x="1308004" y="0"/>
                  <a:pt x="2921508" y="0"/>
                </a:cubicBezTo>
                <a:close/>
              </a:path>
            </a:pathLst>
          </a:cu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4042D37D-2064-441E-AB39-AFF9762FDD16}"/>
              </a:ext>
            </a:extLst>
          </p:cNvPr>
          <p:cNvSpPr txBox="1"/>
          <p:nvPr/>
        </p:nvSpPr>
        <p:spPr>
          <a:xfrm>
            <a:off x="9955490" y="6657945"/>
            <a:ext cx="223651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pl-PL" sz="700">
                <a:solidFill>
                  <a:srgbClr val="FFFFFF"/>
                </a:solidFill>
                <a:hlinkClick r:id="rId4" tooltip="https://taglidotme.wordpress.com/2013/06/16/note-notevoli-vi-va-di-ascoltare-il-primo-concerto-per-pianoforte-e-orchestra-in-mi-minore-di-fryderyck-chopin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 zdjęcie</a:t>
            </a:r>
            <a:r>
              <a:rPr lang="pl-PL" sz="700">
                <a:solidFill>
                  <a:srgbClr val="FFFFFF"/>
                </a:solidFill>
              </a:rPr>
              <a:t>, autor: Nieznany autor, licencja: </a:t>
            </a:r>
            <a:r>
              <a:rPr lang="pl-PL" sz="700">
                <a:solidFill>
                  <a:srgbClr val="FFFFFF"/>
                </a:solidFill>
                <a:hlinkClick r:id="rId5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pl-PL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1921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Kruszwicka Nuta już niebawem! - iKruszwica">
            <a:extLst>
              <a:ext uri="{FF2B5EF4-FFF2-40B4-BE49-F238E27FC236}">
                <a16:creationId xmlns:a16="http://schemas.microsoft.com/office/drawing/2014/main" id="{8C9684FD-8B00-4F27-88E1-C4D393C05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527" y="4158748"/>
            <a:ext cx="3748087" cy="2494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A Tale of Fryderyk Chopin - Chopin for kids">
            <a:extLst>
              <a:ext uri="{FF2B5EF4-FFF2-40B4-BE49-F238E27FC236}">
                <a16:creationId xmlns:a16="http://schemas.microsoft.com/office/drawing/2014/main" id="{FF96081A-A9A0-4B52-B59A-6EE4D113C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249" y="3693179"/>
            <a:ext cx="4430751" cy="3164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37558C37-FE94-41B6-9CCB-18D9A26B65CE}"/>
              </a:ext>
            </a:extLst>
          </p:cNvPr>
          <p:cNvSpPr txBox="1"/>
          <p:nvPr/>
        </p:nvSpPr>
        <p:spPr>
          <a:xfrm>
            <a:off x="3066584" y="2465977"/>
            <a:ext cx="536373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dirty="0" err="1">
                <a:solidFill>
                  <a:srgbClr val="222222"/>
                </a:solidFill>
              </a:rPr>
              <a:t>When</a:t>
            </a:r>
            <a:r>
              <a:rPr lang="pl-PL" altLang="pl-PL" dirty="0">
                <a:solidFill>
                  <a:srgbClr val="222222"/>
                </a:solidFill>
              </a:rPr>
              <a:t> he was 7 </a:t>
            </a:r>
            <a:r>
              <a:rPr lang="pl-PL" altLang="pl-PL" dirty="0" err="1">
                <a:solidFill>
                  <a:srgbClr val="222222"/>
                </a:solidFill>
              </a:rPr>
              <a:t>years</a:t>
            </a:r>
            <a:r>
              <a:rPr lang="pl-PL" altLang="pl-PL" dirty="0">
                <a:solidFill>
                  <a:srgbClr val="222222"/>
                </a:solidFill>
              </a:rPr>
              <a:t> </a:t>
            </a:r>
            <a:r>
              <a:rPr lang="pl-PL" altLang="pl-PL" dirty="0" err="1">
                <a:solidFill>
                  <a:srgbClr val="222222"/>
                </a:solidFill>
              </a:rPr>
              <a:t>old</a:t>
            </a:r>
            <a:r>
              <a:rPr lang="pl-PL" altLang="pl-PL" dirty="0">
                <a:solidFill>
                  <a:srgbClr val="222222"/>
                </a:solidFill>
              </a:rPr>
              <a:t> he </a:t>
            </a:r>
            <a:r>
              <a:rPr lang="pl-PL" altLang="pl-PL" dirty="0" err="1">
                <a:solidFill>
                  <a:srgbClr val="222222"/>
                </a:solidFill>
              </a:rPr>
              <a:t>composed</a:t>
            </a:r>
            <a:r>
              <a:rPr lang="pl-PL" altLang="pl-PL" dirty="0">
                <a:solidFill>
                  <a:srgbClr val="222222"/>
                </a:solidFill>
              </a:rPr>
              <a:t> </a:t>
            </a:r>
            <a:r>
              <a:rPr lang="pl-PL" altLang="pl-PL" dirty="0" err="1">
                <a:solidFill>
                  <a:srgbClr val="222222"/>
                </a:solidFill>
              </a:rPr>
              <a:t>his</a:t>
            </a:r>
            <a:r>
              <a:rPr lang="pl-PL" altLang="pl-PL" dirty="0">
                <a:solidFill>
                  <a:srgbClr val="222222"/>
                </a:solidFill>
              </a:rPr>
              <a:t> </a:t>
            </a:r>
            <a:r>
              <a:rPr lang="pl-PL" altLang="pl-PL" dirty="0" err="1">
                <a:solidFill>
                  <a:srgbClr val="222222"/>
                </a:solidFill>
              </a:rPr>
              <a:t>first</a:t>
            </a:r>
            <a:r>
              <a:rPr lang="pl-PL" altLang="pl-PL" dirty="0">
                <a:solidFill>
                  <a:srgbClr val="222222"/>
                </a:solidFill>
              </a:rPr>
              <a:t> song, </a:t>
            </a:r>
            <a:r>
              <a:rPr lang="pl-PL" altLang="pl-PL" dirty="0" err="1">
                <a:solidFill>
                  <a:srgbClr val="222222"/>
                </a:solidFill>
              </a:rPr>
              <a:t>which</a:t>
            </a:r>
            <a:r>
              <a:rPr lang="pl-PL" altLang="pl-PL" dirty="0">
                <a:solidFill>
                  <a:srgbClr val="222222"/>
                </a:solidFill>
              </a:rPr>
              <a:t> </a:t>
            </a:r>
            <a:r>
              <a:rPr lang="pl-PL" altLang="pl-PL" dirty="0" err="1">
                <a:solidFill>
                  <a:srgbClr val="222222"/>
                </a:solidFill>
              </a:rPr>
              <a:t>his</a:t>
            </a:r>
            <a:r>
              <a:rPr lang="pl-PL" altLang="pl-PL" dirty="0">
                <a:solidFill>
                  <a:srgbClr val="222222"/>
                </a:solidFill>
              </a:rPr>
              <a:t> </a:t>
            </a:r>
            <a:r>
              <a:rPr lang="pl-PL" altLang="pl-PL" dirty="0" err="1">
                <a:solidFill>
                  <a:srgbClr val="222222"/>
                </a:solidFill>
              </a:rPr>
              <a:t>father</a:t>
            </a:r>
            <a:r>
              <a:rPr lang="pl-PL" altLang="pl-PL" dirty="0">
                <a:solidFill>
                  <a:srgbClr val="222222"/>
                </a:solidFill>
              </a:rPr>
              <a:t> </a:t>
            </a:r>
            <a:r>
              <a:rPr lang="pl-PL" altLang="pl-PL" dirty="0" err="1">
                <a:solidFill>
                  <a:srgbClr val="222222"/>
                </a:solidFill>
              </a:rPr>
              <a:t>wrote</a:t>
            </a:r>
            <a:r>
              <a:rPr lang="pl-PL" altLang="pl-PL" dirty="0">
                <a:solidFill>
                  <a:srgbClr val="222222"/>
                </a:solidFill>
              </a:rPr>
              <a:t>. </a:t>
            </a:r>
            <a:r>
              <a:rPr lang="pl-PL" altLang="pl-PL" dirty="0" err="1">
                <a:solidFill>
                  <a:srgbClr val="222222"/>
                </a:solidFill>
              </a:rPr>
              <a:t>This</a:t>
            </a:r>
            <a:r>
              <a:rPr lang="pl-PL" altLang="pl-PL" dirty="0">
                <a:solidFill>
                  <a:srgbClr val="222222"/>
                </a:solidFill>
              </a:rPr>
              <a:t> </a:t>
            </a:r>
            <a:r>
              <a:rPr lang="pl-PL" altLang="pl-PL" dirty="0" err="1">
                <a:solidFill>
                  <a:srgbClr val="222222"/>
                </a:solidFill>
              </a:rPr>
              <a:t>work</a:t>
            </a:r>
            <a:r>
              <a:rPr lang="pl-PL" altLang="pl-PL" dirty="0">
                <a:solidFill>
                  <a:srgbClr val="222222"/>
                </a:solidFill>
              </a:rPr>
              <a:t> </a:t>
            </a:r>
            <a:r>
              <a:rPr lang="pl-PL" altLang="pl-PL" dirty="0" err="1">
                <a:solidFill>
                  <a:srgbClr val="222222"/>
                </a:solidFill>
              </a:rPr>
              <a:t>is</a:t>
            </a:r>
            <a:r>
              <a:rPr lang="pl-PL" altLang="pl-PL" dirty="0">
                <a:solidFill>
                  <a:srgbClr val="222222"/>
                </a:solidFill>
              </a:rPr>
              <a:t> </a:t>
            </a:r>
            <a:r>
              <a:rPr lang="pl-PL" altLang="pl-PL" dirty="0" err="1">
                <a:solidFill>
                  <a:srgbClr val="222222"/>
                </a:solidFill>
              </a:rPr>
              <a:t>called</a:t>
            </a:r>
            <a:r>
              <a:rPr lang="pl-PL" altLang="pl-PL" dirty="0">
                <a:solidFill>
                  <a:srgbClr val="222222"/>
                </a:solidFill>
              </a:rPr>
              <a:t> "Polonez B-dur’’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</a:rPr>
              <a:t> </a:t>
            </a:r>
            <a:r>
              <a:rPr kumimoji="0" lang="pl-PL" altLang="pl-PL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</a:rPr>
              <a:t>He </a:t>
            </a:r>
            <a:r>
              <a:rPr kumimoji="0" lang="pl-PL" altLang="pl-PL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</a:rPr>
              <a:t>started</a:t>
            </a:r>
            <a:r>
              <a:rPr kumimoji="0" lang="pl-PL" altLang="pl-PL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</a:rPr>
              <a:t> </a:t>
            </a:r>
            <a:r>
              <a:rPr kumimoji="0" lang="pl-PL" altLang="pl-PL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</a:rPr>
              <a:t>playing</a:t>
            </a:r>
            <a:r>
              <a:rPr kumimoji="0" lang="pl-PL" altLang="pl-PL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</a:rPr>
              <a:t> the piano </a:t>
            </a:r>
            <a:r>
              <a:rPr kumimoji="0" lang="pl-PL" altLang="pl-PL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</a:rPr>
              <a:t>when</a:t>
            </a:r>
            <a:r>
              <a:rPr kumimoji="0" lang="pl-PL" altLang="pl-PL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</a:rPr>
              <a:t> he was 4-5 </a:t>
            </a:r>
            <a:r>
              <a:rPr kumimoji="0" lang="pl-PL" altLang="pl-PL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</a:rPr>
              <a:t>years</a:t>
            </a:r>
            <a:r>
              <a:rPr kumimoji="0" lang="pl-PL" altLang="pl-PL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</a:rPr>
              <a:t> </a:t>
            </a:r>
            <a:r>
              <a:rPr kumimoji="0" lang="pl-PL" altLang="pl-PL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</a:rPr>
              <a:t>old</a:t>
            </a:r>
            <a:r>
              <a:rPr kumimoji="0" lang="pl-PL" alt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  <a:p>
            <a:endParaRPr kumimoji="0" lang="pl-PL" altLang="pl-PL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gency FB" panose="020B0503020202020204" pitchFamily="34" charset="0"/>
            </a:endParaRPr>
          </a:p>
          <a:p>
            <a:endParaRPr lang="pl-PL" dirty="0"/>
          </a:p>
        </p:txBody>
      </p:sp>
      <p:pic>
        <p:nvPicPr>
          <p:cNvPr id="3079" name="Picture 7" descr="Fryderyk Chopin – Razem z Mieszkiem i Dąbrówką">
            <a:extLst>
              <a:ext uri="{FF2B5EF4-FFF2-40B4-BE49-F238E27FC236}">
                <a16:creationId xmlns:a16="http://schemas.microsoft.com/office/drawing/2014/main" id="{51BB0B58-980D-441E-8506-D6D870BE0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22" y="673468"/>
            <a:ext cx="2939973" cy="149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1216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1" name="Rectangle 81">
            <a:extLst>
              <a:ext uri="{FF2B5EF4-FFF2-40B4-BE49-F238E27FC236}">
                <a16:creationId xmlns:a16="http://schemas.microsoft.com/office/drawing/2014/main" id="{75CC5FF6-C911-4883-B5F7-F5F3E29A8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2" name="Rectangle 83">
            <a:extLst>
              <a:ext uri="{FF2B5EF4-FFF2-40B4-BE49-F238E27FC236}">
                <a16:creationId xmlns:a16="http://schemas.microsoft.com/office/drawing/2014/main" id="{84E2200F-ED39-40A1-A6F7-65A45ED6D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13" name="Group 85">
            <a:extLst>
              <a:ext uri="{FF2B5EF4-FFF2-40B4-BE49-F238E27FC236}">
                <a16:creationId xmlns:a16="http://schemas.microsoft.com/office/drawing/2014/main" id="{128AB5A5-92EF-47F0-9E96-412D387F1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9E6CCAAB-E7CF-464D-9B87-E774E5C161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CF66F558-A699-45E9-AEA0-4E79C739E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9FB0A8E4-7AB3-4B47-BA85-25737A1931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18371D12-ED30-4E5A-B7CA-42971FEFC0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696B3494-9D5E-44A4-B61B-A34C7736E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2214F044-7995-4BD8-BC52-57F3BFA01B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ytuł 5">
            <a:extLst>
              <a:ext uri="{FF2B5EF4-FFF2-40B4-BE49-F238E27FC236}">
                <a16:creationId xmlns:a16="http://schemas.microsoft.com/office/drawing/2014/main" id="{B0645569-FBC3-4F24-BE25-32DFCA4600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640" y="630936"/>
            <a:ext cx="5895058" cy="2702018"/>
          </a:xfrm>
          <a:noFill/>
        </p:spPr>
        <p:txBody>
          <a:bodyPr anchor="b">
            <a:normAutofit/>
          </a:bodyPr>
          <a:lstStyle/>
          <a:p>
            <a:pPr algn="l"/>
            <a:r>
              <a:rPr lang="pl-PL" altLang="pl-PL" sz="3700">
                <a:solidFill>
                  <a:schemeClr val="bg1"/>
                </a:solidFill>
                <a:latin typeface="inherit"/>
              </a:rPr>
              <a:t>On February 24, 1818, the first public concert of Fryderyk took place in the Radziwiłł Palace</a:t>
            </a:r>
            <a:r>
              <a:rPr kumimoji="0" lang="pl-PL" altLang="pl-PL" sz="37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br>
              <a:rPr kumimoji="0" lang="pl-PL" altLang="pl-PL" sz="37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endParaRPr lang="pl-PL" sz="3700">
              <a:solidFill>
                <a:schemeClr val="bg1"/>
              </a:solidFill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B163B796-84D7-4069-93D0-7A496A03AA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87A77F8F-E829-4314-9F44-36169F7548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E8D18253-A2A5-4168-A077-5A4A9C532B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6DAC9C54-D328-4591-AE19-1C4E335C79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A74A6996-7D92-4A5D-B88C-3B3E56C69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D0F18B95-9F0D-423C-9242-0FBEC72769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85AC4472-E842-4CF4-BD50-983305EDB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877278" y="4945279"/>
            <a:ext cx="1285875" cy="549007"/>
            <a:chOff x="7029447" y="3514725"/>
            <a:chExt cx="1285875" cy="549007"/>
          </a:xfrm>
        </p:grpSpPr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C2EE92C3-E117-4FC2-A305-586C89CA7B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EA6FE6FB-7083-4B79-B1FD-B08855376F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26D5D4DA-BEE4-4C4F-9CA9-0D068AAB83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CEB1644A-A3F6-44EF-AC1D-F2CB55C9F6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" name="Rectangle 107">
            <a:extLst>
              <a:ext uri="{FF2B5EF4-FFF2-40B4-BE49-F238E27FC236}">
                <a16:creationId xmlns:a16="http://schemas.microsoft.com/office/drawing/2014/main" id="{A4AE5E3E-9489-4D5A-A458-72C3E481C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0E88FC08-D56F-45D4-AC54-B89F64697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DA9CDF2D-7A78-4571-B1C1-857192D4A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2E46C3A6-A8E2-4FBB-B6F8-FBEA0D905D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BD35E17C-3C3F-401E-875C-1BA82BBA5A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88C01EF9-F43C-4B12-BBF9-A20421C755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Podtytuł 6">
            <a:extLst>
              <a:ext uri="{FF2B5EF4-FFF2-40B4-BE49-F238E27FC236}">
                <a16:creationId xmlns:a16="http://schemas.microsoft.com/office/drawing/2014/main" id="{183D53AA-7039-42E4-940D-D3572F8B5C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9641" y="3427487"/>
            <a:ext cx="5895058" cy="2412638"/>
          </a:xfrm>
          <a:noFill/>
        </p:spPr>
        <p:txBody>
          <a:bodyPr anchor="t">
            <a:normAutofit/>
          </a:bodyPr>
          <a:lstStyle/>
          <a:p>
            <a:pPr algn="l"/>
            <a:endParaRPr lang="pl-PL">
              <a:solidFill>
                <a:schemeClr val="bg1"/>
              </a:solidFill>
            </a:endParaRPr>
          </a:p>
        </p:txBody>
      </p:sp>
      <p:pic>
        <p:nvPicPr>
          <p:cNvPr id="4105" name="Picture 9" descr="Chopin nie cierpiał publicznych wystąpień | Artykuł | Culture.pl">
            <a:extLst>
              <a:ext uri="{FF2B5EF4-FFF2-40B4-BE49-F238E27FC236}">
                <a16:creationId xmlns:a16="http://schemas.microsoft.com/office/drawing/2014/main" id="{574EE264-C271-4F3D-AFC2-6908C3E9D2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07"/>
          <a:stretch/>
        </p:blipFill>
        <p:spPr bwMode="auto">
          <a:xfrm>
            <a:off x="6828955" y="989265"/>
            <a:ext cx="4631386" cy="233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6" name="Group 115">
            <a:extLst>
              <a:ext uri="{FF2B5EF4-FFF2-40B4-BE49-F238E27FC236}">
                <a16:creationId xmlns:a16="http://schemas.microsoft.com/office/drawing/2014/main" id="{B138BDDD-D054-4F0A-BB1F-9D016848D6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6693312" y="1116028"/>
            <a:ext cx="304800" cy="429768"/>
            <a:chOff x="215328" y="-46937"/>
            <a:chExt cx="304800" cy="2773841"/>
          </a:xfrm>
        </p:grpSpPr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3CB9B538-BCFF-41C2-87A8-28853C3998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DD34C8C8-72AB-40F5-87DE-E7AE196F7D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9DA1E9C3-A70A-49DD-AD8F-5E768B24FA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C92A81C-B9D6-4A1C-BE78-377104DBEC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107" name="Picture 11" descr="Plik:Tablica pierwszy konecert Chopina Pałac Prezydencki w ...">
            <a:extLst>
              <a:ext uri="{FF2B5EF4-FFF2-40B4-BE49-F238E27FC236}">
                <a16:creationId xmlns:a16="http://schemas.microsoft.com/office/drawing/2014/main" id="{AF401B80-A4D7-49A7-A585-64236B8C20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" r="2" b="21337"/>
          <a:stretch/>
        </p:blipFill>
        <p:spPr bwMode="auto">
          <a:xfrm>
            <a:off x="6828955" y="3504930"/>
            <a:ext cx="4631386" cy="233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5C23792-B5D4-455C-B2B0-8C98925169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53896" y="706424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5892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2224C30-04FC-4A70-8717-6E8B3776F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464" y="2255349"/>
            <a:ext cx="5314536" cy="1325563"/>
          </a:xfrm>
        </p:spPr>
        <p:txBody>
          <a:bodyPr>
            <a:noAutofit/>
          </a:bodyPr>
          <a:lstStyle/>
          <a:p>
            <a:br>
              <a:rPr lang="en-US" sz="3200" dirty="0"/>
            </a:br>
            <a:r>
              <a:rPr lang="en-US" sz="3200" dirty="0"/>
              <a:t>In the years 1823-1826 Chopin studied at the Warsaw Lyceum, where his father worked</a:t>
            </a:r>
            <a:br>
              <a:rPr lang="en-US" sz="3200" dirty="0"/>
            </a:br>
            <a:r>
              <a:rPr lang="en-US" sz="3200" dirty="0"/>
              <a:t>In the years 1826-1829 he was a student at the Warsaw School of Music, where he began to study harmony and counterpoint with Józef Elsner</a:t>
            </a:r>
            <a:endParaRPr lang="pl-PL" sz="32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68CE8D7-8CA0-423B-B7F7-98A160C42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0952" y="-740664"/>
            <a:ext cx="859535" cy="237744"/>
          </a:xfrm>
        </p:spPr>
        <p:txBody>
          <a:bodyPr anchor="t">
            <a:normAutofit fontScale="62500" lnSpcReduction="20000"/>
          </a:bodyPr>
          <a:lstStyle/>
          <a:p>
            <a:pPr marL="0" indent="0">
              <a:buNone/>
            </a:pPr>
            <a:endParaRPr lang="pl-PL" sz="1800" dirty="0">
              <a:solidFill>
                <a:srgbClr val="FF0000"/>
              </a:solidFill>
            </a:endParaRP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22" name="Picture 2" descr="Uniwersytet Muzyczny Fryderyka Chopina – Wikipedia, wolna encyklopedia">
            <a:extLst>
              <a:ext uri="{FF2B5EF4-FFF2-40B4-BE49-F238E27FC236}">
                <a16:creationId xmlns:a16="http://schemas.microsoft.com/office/drawing/2014/main" id="{17B295DB-EAEC-4E81-B4F0-670DEBC19E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2" r="11869" b="-1"/>
          <a:stretch/>
        </p:blipFill>
        <p:spPr bwMode="auto"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8252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662795" y="-3745097"/>
            <a:ext cx="1354979" cy="10750169"/>
          </a:xfrm>
          <a:prstGeom prst="downArrow">
            <a:avLst>
              <a:gd name="adj1" fmla="val 100000"/>
              <a:gd name="adj2" fmla="val 22582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CCD742B-5203-430C-A2E0-F1D739141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2" y="1204109"/>
            <a:ext cx="10023398" cy="857894"/>
          </a:xfrm>
        </p:spPr>
        <p:txBody>
          <a:bodyPr>
            <a:normAutofit fontScale="90000"/>
          </a:bodyPr>
          <a:lstStyle/>
          <a:p>
            <a:br>
              <a:rPr lang="en-US" sz="1600" dirty="0">
                <a:solidFill>
                  <a:srgbClr val="FFFFFF"/>
                </a:solidFill>
              </a:rPr>
            </a:br>
            <a:r>
              <a:rPr lang="en-US" sz="2400" dirty="0">
                <a:solidFill>
                  <a:srgbClr val="FFFFFF"/>
                </a:solidFill>
              </a:rPr>
              <a:t>On November 5, 1830, Chopin left Poland forever. He went to D</a:t>
            </a:r>
            <a:r>
              <a:rPr lang="pl-PL" sz="2400" dirty="0" err="1">
                <a:solidFill>
                  <a:srgbClr val="FFFFFF"/>
                </a:solidFill>
              </a:rPr>
              <a:t>rezna</a:t>
            </a:r>
            <a:r>
              <a:rPr lang="en-US" sz="2400" dirty="0">
                <a:solidFill>
                  <a:srgbClr val="FFFFFF"/>
                </a:solidFill>
              </a:rPr>
              <a:t>, then to M</a:t>
            </a:r>
            <a:r>
              <a:rPr lang="pl-PL" sz="2400" dirty="0" err="1">
                <a:solidFill>
                  <a:srgbClr val="FFFFFF"/>
                </a:solidFill>
              </a:rPr>
              <a:t>onachium</a:t>
            </a:r>
            <a:r>
              <a:rPr lang="en-US" sz="2400" dirty="0">
                <a:solidFill>
                  <a:srgbClr val="FFFFFF"/>
                </a:solidFill>
              </a:rPr>
              <a:t> and finally to Paris</a:t>
            </a:r>
            <a:endParaRPr lang="pl-PL" sz="2400" dirty="0">
              <a:solidFill>
                <a:srgbClr val="FFFFFF"/>
              </a:solidFill>
            </a:endParaRPr>
          </a:p>
        </p:txBody>
      </p:sp>
      <p:pic>
        <p:nvPicPr>
          <p:cNvPr id="6146" name="Picture 2" descr="Paryż (Clichy), Francja | Amazon.jobs">
            <a:extLst>
              <a:ext uri="{FF2B5EF4-FFF2-40B4-BE49-F238E27FC236}">
                <a16:creationId xmlns:a16="http://schemas.microsoft.com/office/drawing/2014/main" id="{B39BE4E0-2D41-4867-BE4E-4D1DD941011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2525" y="3101975"/>
            <a:ext cx="2540000" cy="2540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10 rzeczy, ktore warto zrobić i co zobaczyć w Dreźnie. Top 10 atrakcji">
            <a:extLst>
              <a:ext uri="{FF2B5EF4-FFF2-40B4-BE49-F238E27FC236}">
                <a16:creationId xmlns:a16="http://schemas.microsoft.com/office/drawing/2014/main" id="{F4479394-0BD1-40DB-A7C6-8F150555C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738" y="3101975"/>
            <a:ext cx="3859213" cy="2540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STOP-OVER W MONACHIUM |">
            <a:extLst>
              <a:ext uri="{FF2B5EF4-FFF2-40B4-BE49-F238E27FC236}">
                <a16:creationId xmlns:a16="http://schemas.microsoft.com/office/drawing/2014/main" id="{A270A772-2C2D-4AA9-9C9B-27694DA80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0" y="3101975"/>
            <a:ext cx="3419475" cy="2540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91DCE4E6-49C6-4CB4-8EB5-68ADBD53023A}"/>
              </a:ext>
            </a:extLst>
          </p:cNvPr>
          <p:cNvSpPr txBox="1"/>
          <p:nvPr/>
        </p:nvSpPr>
        <p:spPr>
          <a:xfrm>
            <a:off x="9592822" y="5551560"/>
            <a:ext cx="11803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dirty="0"/>
              <a:t>Paris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AD47442D-775C-4D9E-B8CB-B15BDD41B0D3}"/>
              </a:ext>
            </a:extLst>
          </p:cNvPr>
          <p:cNvSpPr txBox="1"/>
          <p:nvPr/>
        </p:nvSpPr>
        <p:spPr>
          <a:xfrm>
            <a:off x="5634355" y="5551560"/>
            <a:ext cx="26917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dirty="0"/>
              <a:t>Monachium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9E0AD03C-F605-4CCF-B5FF-88C4F65D4A0C}"/>
              </a:ext>
            </a:extLst>
          </p:cNvPr>
          <p:cNvSpPr txBox="1"/>
          <p:nvPr/>
        </p:nvSpPr>
        <p:spPr>
          <a:xfrm>
            <a:off x="2179099" y="5551560"/>
            <a:ext cx="16653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dirty="0"/>
              <a:t>Drezno</a:t>
            </a:r>
          </a:p>
        </p:txBody>
      </p:sp>
    </p:spTree>
    <p:extLst>
      <p:ext uri="{BB962C8B-B14F-4D97-AF65-F5344CB8AC3E}">
        <p14:creationId xmlns:p14="http://schemas.microsoft.com/office/powerpoint/2010/main" val="14129880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D348967-AAC7-481E-8AEB-FEF6770BA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31" y="1441938"/>
            <a:ext cx="7080738" cy="39741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br>
              <a:rPr lang="en-US" sz="380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US" sz="3800">
                <a:solidFill>
                  <a:schemeClr val="bg1">
                    <a:lumMod val="95000"/>
                    <a:lumOff val="5000"/>
                  </a:schemeClr>
                </a:solidFill>
              </a:rPr>
              <a:t>After the outbreak of the revolution in Paris in 1848, he went to England and Scotland for a very exhausting journey. On November 16, his last public concert took place in London.</a:t>
            </a:r>
          </a:p>
        </p:txBody>
      </p:sp>
    </p:spTree>
    <p:extLst>
      <p:ext uri="{BB962C8B-B14F-4D97-AF65-F5344CB8AC3E}">
        <p14:creationId xmlns:p14="http://schemas.microsoft.com/office/powerpoint/2010/main" val="26639734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F9A33C1-224A-49BE-AA6F-E006EC615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750" y="657922"/>
            <a:ext cx="4806184" cy="4281913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br>
              <a:rPr lang="en-US" sz="3100"/>
            </a:br>
            <a:r>
              <a:rPr lang="en-US" sz="3100"/>
              <a:t>Frederick returned to France. His health got worse. Chopin died surrounded by several people close to him about 2 on the night of October 17, 1849. As a cause, the doctor entered tuberculosis. He was buried in Paris</a:t>
            </a:r>
          </a:p>
        </p:txBody>
      </p:sp>
      <p:pic>
        <p:nvPicPr>
          <p:cNvPr id="6" name="Symbol zastępczy zawartości 5" descr="Obraz zawierający kwiat, zewnętrzne, waza, stół&#10;&#10;Opis wygenerowany automatycznie">
            <a:extLst>
              <a:ext uri="{FF2B5EF4-FFF2-40B4-BE49-F238E27FC236}">
                <a16:creationId xmlns:a16="http://schemas.microsoft.com/office/drawing/2014/main" id="{68BB6187-3A09-41C2-8C6E-1A1BBA5236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7271" b="8392"/>
          <a:stretch/>
        </p:blipFill>
        <p:spPr>
          <a:xfrm>
            <a:off x="6095999" y="10"/>
            <a:ext cx="6105655" cy="6857990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2C604AC8-BAC9-4199-BB79-DFD5913640E4}"/>
              </a:ext>
            </a:extLst>
          </p:cNvPr>
          <p:cNvSpPr txBox="1"/>
          <p:nvPr/>
        </p:nvSpPr>
        <p:spPr>
          <a:xfrm>
            <a:off x="10117430" y="6657945"/>
            <a:ext cx="208422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pl-PL" sz="700">
                <a:solidFill>
                  <a:srgbClr val="FFFFFF"/>
                </a:solidFill>
                <a:hlinkClick r:id="rId3" tooltip="https://pl.wikipedia.org/wiki/Cmentarz_P%C3%A8re-Lachais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 zdjęcie</a:t>
            </a:r>
            <a:r>
              <a:rPr lang="pl-PL" sz="700">
                <a:solidFill>
                  <a:srgbClr val="FFFFFF"/>
                </a:solidFill>
              </a:rPr>
              <a:t>, autor: Nieznany autor, licencja: </a:t>
            </a:r>
            <a:r>
              <a:rPr lang="pl-PL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pl-PL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7322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222A7F8-A50C-4F4E-BA9B-2F5836E27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 fontScale="90000"/>
          </a:bodyPr>
          <a:lstStyle/>
          <a:p>
            <a:br>
              <a:rPr lang="en-US" sz="2100" dirty="0"/>
            </a:br>
            <a:r>
              <a:rPr lang="en-US" sz="3200" dirty="0"/>
              <a:t>His heart was brought to Poland in January 1850 and placed in the church of the Holy Cross in Warsaw</a:t>
            </a:r>
            <a:endParaRPr lang="pl-PL" sz="3200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884C8EC5-6289-4E3B-AFC6-B15BDC112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endParaRPr lang="en-US" sz="200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C5C7EED4-7EDF-4305-8D1A-A3E79A271C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1" b="21194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816E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85604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11AE9E45F4FD649B56ACF0E030D4E84" ma:contentTypeVersion="7" ma:contentTypeDescription="Utwórz nowy dokument." ma:contentTypeScope="" ma:versionID="c1ee3577f577b13a347769011955ef97">
  <xsd:schema xmlns:xsd="http://www.w3.org/2001/XMLSchema" xmlns:xs="http://www.w3.org/2001/XMLSchema" xmlns:p="http://schemas.microsoft.com/office/2006/metadata/properties" xmlns:ns3="bc298336-d3ec-4d60-9340-b9aab4f13f19" xmlns:ns4="4e555751-3aa4-4143-9f17-c8958c4eed1d" targetNamespace="http://schemas.microsoft.com/office/2006/metadata/properties" ma:root="true" ma:fieldsID="6b76cc4cc7206212532f1b3e0cc874cf" ns3:_="" ns4:_="">
    <xsd:import namespace="bc298336-d3ec-4d60-9340-b9aab4f13f19"/>
    <xsd:import namespace="4e555751-3aa4-4143-9f17-c8958c4eed1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298336-d3ec-4d60-9340-b9aab4f13f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555751-3aa4-4143-9f17-c8958c4eed1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krót wskazówki dotyczącej udostępniania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5965EFB-764D-4F9F-97EA-90421D1F1A5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91D795C-A671-4612-94CB-50AF4D4CFC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298336-d3ec-4d60-9340-b9aab4f13f19"/>
    <ds:schemaRef ds:uri="4e555751-3aa4-4143-9f17-c8958c4eed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1648939-4DC0-4DFD-8C70-310BE1769E2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115</Words>
  <Application>Microsoft Office PowerPoint</Application>
  <PresentationFormat>Panoramiczny</PresentationFormat>
  <Paragraphs>19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Motyw pakietu Office</vt:lpstr>
      <vt:lpstr>Fryderyk Chopin</vt:lpstr>
      <vt:lpstr>Prezentacja programu PowerPoint</vt:lpstr>
      <vt:lpstr>Prezentacja programu PowerPoint</vt:lpstr>
      <vt:lpstr>On February 24, 1818, the first public concert of Fryderyk took place in the Radziwiłł Palace  </vt:lpstr>
      <vt:lpstr> In the years 1823-1826 Chopin studied at the Warsaw Lyceum, where his father worked In the years 1826-1829 he was a student at the Warsaw School of Music, where he began to study harmony and counterpoint with Józef Elsner</vt:lpstr>
      <vt:lpstr> On November 5, 1830, Chopin left Poland forever. He went to Drezna, then to Monachium and finally to Paris</vt:lpstr>
      <vt:lpstr> After the outbreak of the revolution in Paris in 1848, he went to England and Scotland for a very exhausting journey. On November 16, his last public concert took place in London.</vt:lpstr>
      <vt:lpstr> Frederick returned to France. His health got worse. Chopin died surrounded by several people close to him about 2 on the night of October 17, 1849. As a cause, the doctor entered tuberculosis. He was buried in Paris</vt:lpstr>
      <vt:lpstr> His heart was brought to Poland in January 1850 and placed in the church of the Holy Cross in Warsaw</vt:lpstr>
      <vt:lpstr>  Fryderyk Chopin composed: 57 mazurkas, 19 waltzes, 16 polonaises, 19 nocturnes, 4 ballads, 4 scherzos, 3 piano sonatas, 26 preludes, 27 etudes and many other works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Fryderyk Chopin</dc:title>
  <dc:creator>Gabriela Zięba</dc:creator>
  <cp:lastModifiedBy>Gabriela Zięba</cp:lastModifiedBy>
  <cp:revision>2</cp:revision>
  <dcterms:created xsi:type="dcterms:W3CDTF">2020-04-22T17:37:14Z</dcterms:created>
  <dcterms:modified xsi:type="dcterms:W3CDTF">2020-06-25T13:48:32Z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0x010100311AE9E45F4FD649B56ACF0E030D4E84</vt:lpwstr>
  </property>
</Properties>
</file>